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7D9CA6"/>
    <a:srgbClr val="7EA2AA"/>
    <a:srgbClr val="ADE4E2"/>
    <a:srgbClr val="92BBC0"/>
    <a:srgbClr val="76D6FF"/>
    <a:srgbClr val="FF8AD8"/>
    <a:srgbClr val="73FB79"/>
    <a:srgbClr val="FF93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p:restoredTop sz="94656"/>
  </p:normalViewPr>
  <p:slideViewPr>
    <p:cSldViewPr snapToGrid="0" snapToObjects="1">
      <p:cViewPr varScale="1">
        <p:scale>
          <a:sx n="43" d="100"/>
          <a:sy n="43" d="100"/>
        </p:scale>
        <p:origin x="197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0806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75838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81000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79430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BB79AD-FE46-C149-A7A5-0BF47FB3C2C8}"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43855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BB79AD-FE46-C149-A7A5-0BF47FB3C2C8}"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19537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BB79AD-FE46-C149-A7A5-0BF47FB3C2C8}"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7536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BB79AD-FE46-C149-A7A5-0BF47FB3C2C8}"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6771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B79AD-FE46-C149-A7A5-0BF47FB3C2C8}"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75521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9154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400287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DBB79AD-FE46-C149-A7A5-0BF47FB3C2C8}" type="datetimeFigureOut">
              <a:rPr lang="en-US" smtClean="0"/>
              <a:t>8/14/2024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ECFF3C3-DF4C-504E-B7B2-7C45D3692C91}" type="slidenum">
              <a:rPr lang="en-US" smtClean="0"/>
              <a:t>‹#›</a:t>
            </a:fld>
            <a:endParaRPr lang="en-US"/>
          </a:p>
        </p:txBody>
      </p:sp>
    </p:spTree>
    <p:extLst>
      <p:ext uri="{BB962C8B-B14F-4D97-AF65-F5344CB8AC3E}">
        <p14:creationId xmlns:p14="http://schemas.microsoft.com/office/powerpoint/2010/main" val="422080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4BAE1464-88A5-2C4A-9681-A38B88062584}"/>
              </a:ext>
            </a:extLst>
          </p:cNvPr>
          <p:cNvPicPr>
            <a:picLocks noChangeAspect="1"/>
          </p:cNvPicPr>
          <p:nvPr/>
        </p:nvPicPr>
        <p:blipFill>
          <a:blip r:embed="rId2"/>
          <a:stretch>
            <a:fillRect/>
          </a:stretch>
        </p:blipFill>
        <p:spPr>
          <a:xfrm>
            <a:off x="-787269" y="-667825"/>
            <a:ext cx="9479664" cy="10788518"/>
          </a:xfrm>
          <a:prstGeom prst="rect">
            <a:avLst/>
          </a:prstGeom>
        </p:spPr>
      </p:pic>
      <p:sp>
        <p:nvSpPr>
          <p:cNvPr id="28" name="Oval 27">
            <a:extLst>
              <a:ext uri="{FF2B5EF4-FFF2-40B4-BE49-F238E27FC236}">
                <a16:creationId xmlns:a16="http://schemas.microsoft.com/office/drawing/2014/main" id="{56A8974E-7E06-B546-953D-770E1A2BC341}"/>
              </a:ext>
            </a:extLst>
          </p:cNvPr>
          <p:cNvSpPr/>
          <p:nvPr/>
        </p:nvSpPr>
        <p:spPr>
          <a:xfrm>
            <a:off x="7449224"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0B3AC0-FCDD-EB42-874B-9620ABD5B174}"/>
              </a:ext>
            </a:extLst>
          </p:cNvPr>
          <p:cNvSpPr txBox="1"/>
          <p:nvPr/>
        </p:nvSpPr>
        <p:spPr>
          <a:xfrm>
            <a:off x="527699" y="2741325"/>
            <a:ext cx="3366698" cy="400110"/>
          </a:xfrm>
          <a:prstGeom prst="rect">
            <a:avLst/>
          </a:prstGeom>
          <a:noFill/>
          <a:effectLst>
            <a:softEdge rad="31750"/>
          </a:effectLst>
        </p:spPr>
        <p:txBody>
          <a:bodyPr wrap="square" rtlCol="0">
            <a:spAutoFit/>
          </a:bodyPr>
          <a:lstStyle/>
          <a:p>
            <a:r>
              <a:rPr lang="en-US" sz="2000" dirty="0">
                <a:effectLst>
                  <a:outerShdw blurRad="50800" dist="38100" dir="2700000" algn="tl" rotWithShape="0">
                    <a:prstClr val="black">
                      <a:alpha val="40000"/>
                    </a:prstClr>
                  </a:outerShdw>
                </a:effectLst>
                <a:latin typeface="Century Gothic" panose="020B0502020202020204" pitchFamily="34" charset="0"/>
                <a:ea typeface="AGThatsANoFromMe Medium" panose="02000603000000000000" pitchFamily="2" charset="0"/>
              </a:rPr>
              <a:t>Mrs. Kathryn Hall</a:t>
            </a:r>
          </a:p>
        </p:txBody>
      </p:sp>
      <p:sp>
        <p:nvSpPr>
          <p:cNvPr id="12" name="Oval 11">
            <a:extLst>
              <a:ext uri="{FF2B5EF4-FFF2-40B4-BE49-F238E27FC236}">
                <a16:creationId xmlns:a16="http://schemas.microsoft.com/office/drawing/2014/main" id="{87FBB060-A768-8346-AB5D-1412C3E5A86E}"/>
              </a:ext>
            </a:extLst>
          </p:cNvPr>
          <p:cNvSpPr/>
          <p:nvPr/>
        </p:nvSpPr>
        <p:spPr>
          <a:xfrm>
            <a:off x="2975699"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149DB6-2CEE-DC4A-BCBD-0FEDC14ECC87}"/>
              </a:ext>
            </a:extLst>
          </p:cNvPr>
          <p:cNvSpPr/>
          <p:nvPr/>
        </p:nvSpPr>
        <p:spPr>
          <a:xfrm>
            <a:off x="3257717"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F26029E-633F-574F-B1B5-61CB38B1E6C7}"/>
              </a:ext>
            </a:extLst>
          </p:cNvPr>
          <p:cNvSpPr/>
          <p:nvPr/>
        </p:nvSpPr>
        <p:spPr>
          <a:xfrm>
            <a:off x="3536560"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C2A94F-8BFF-064A-A5C1-52038D9FD9C2}"/>
              </a:ext>
            </a:extLst>
          </p:cNvPr>
          <p:cNvSpPr/>
          <p:nvPr/>
        </p:nvSpPr>
        <p:spPr>
          <a:xfrm>
            <a:off x="3815403"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225471-5EF8-664E-8266-87E4FDD9D7EE}"/>
              </a:ext>
            </a:extLst>
          </p:cNvPr>
          <p:cNvSpPr/>
          <p:nvPr/>
        </p:nvSpPr>
        <p:spPr>
          <a:xfrm>
            <a:off x="4094246"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465F4D-01F8-044B-B772-E5DCB6BE48EC}"/>
              </a:ext>
            </a:extLst>
          </p:cNvPr>
          <p:cNvSpPr/>
          <p:nvPr/>
        </p:nvSpPr>
        <p:spPr>
          <a:xfrm>
            <a:off x="4373089"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019EFB-B305-734A-A2E7-4E2FCA9942DB}"/>
              </a:ext>
            </a:extLst>
          </p:cNvPr>
          <p:cNvSpPr/>
          <p:nvPr/>
        </p:nvSpPr>
        <p:spPr>
          <a:xfrm>
            <a:off x="4651932"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1EA3CEF-2CF6-7A4C-9DFC-175D10667CE6}"/>
              </a:ext>
            </a:extLst>
          </p:cNvPr>
          <p:cNvSpPr/>
          <p:nvPr/>
        </p:nvSpPr>
        <p:spPr>
          <a:xfrm>
            <a:off x="4933950"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FB9A-833B-6A44-AC3F-6133FA576F5C}"/>
              </a:ext>
            </a:extLst>
          </p:cNvPr>
          <p:cNvSpPr/>
          <p:nvPr/>
        </p:nvSpPr>
        <p:spPr>
          <a:xfrm>
            <a:off x="5211768"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0DF74A-6181-5147-8708-F08935A4C356}"/>
              </a:ext>
            </a:extLst>
          </p:cNvPr>
          <p:cNvSpPr/>
          <p:nvPr/>
        </p:nvSpPr>
        <p:spPr>
          <a:xfrm>
            <a:off x="5489586"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CECB63-353E-9E4F-9AC0-AA4EDA7FC3F3}"/>
              </a:ext>
            </a:extLst>
          </p:cNvPr>
          <p:cNvSpPr/>
          <p:nvPr/>
        </p:nvSpPr>
        <p:spPr>
          <a:xfrm>
            <a:off x="5770479"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C2217B-231C-A042-8DC5-051C50DDF643}"/>
              </a:ext>
            </a:extLst>
          </p:cNvPr>
          <p:cNvSpPr/>
          <p:nvPr/>
        </p:nvSpPr>
        <p:spPr>
          <a:xfrm>
            <a:off x="6051372"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56CDE16-DC76-9446-B091-D38DA2A8BFEB}"/>
              </a:ext>
            </a:extLst>
          </p:cNvPr>
          <p:cNvSpPr/>
          <p:nvPr/>
        </p:nvSpPr>
        <p:spPr>
          <a:xfrm>
            <a:off x="6332265"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05A3D6B-1A9D-3346-92A2-B9034FE05C2F}"/>
              </a:ext>
            </a:extLst>
          </p:cNvPr>
          <p:cNvSpPr/>
          <p:nvPr/>
        </p:nvSpPr>
        <p:spPr>
          <a:xfrm>
            <a:off x="6613158"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BEA9D3-5CD1-2B48-B36F-0EC0E744B234}"/>
              </a:ext>
            </a:extLst>
          </p:cNvPr>
          <p:cNvSpPr/>
          <p:nvPr/>
        </p:nvSpPr>
        <p:spPr>
          <a:xfrm>
            <a:off x="6894051"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0D7FFF-6E19-6244-8E04-37679B633262}"/>
              </a:ext>
            </a:extLst>
          </p:cNvPr>
          <p:cNvSpPr/>
          <p:nvPr/>
        </p:nvSpPr>
        <p:spPr>
          <a:xfrm>
            <a:off x="7171769"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9B02C0A-565A-324D-96E2-B845B7C4161E}"/>
              </a:ext>
            </a:extLst>
          </p:cNvPr>
          <p:cNvSpPr/>
          <p:nvPr/>
        </p:nvSpPr>
        <p:spPr>
          <a:xfrm>
            <a:off x="4530372"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19C4E9B-F80C-054F-BBBB-9AE3E4A4C1E3}"/>
              </a:ext>
            </a:extLst>
          </p:cNvPr>
          <p:cNvSpPr/>
          <p:nvPr/>
        </p:nvSpPr>
        <p:spPr>
          <a:xfrm>
            <a:off x="56847"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6DD47D-A3CA-AB4E-9F82-D16A24A11DB5}"/>
              </a:ext>
            </a:extLst>
          </p:cNvPr>
          <p:cNvSpPr/>
          <p:nvPr/>
        </p:nvSpPr>
        <p:spPr>
          <a:xfrm>
            <a:off x="338865"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49495D8-3777-9E42-AE42-DEC81C9C483E}"/>
              </a:ext>
            </a:extLst>
          </p:cNvPr>
          <p:cNvSpPr/>
          <p:nvPr/>
        </p:nvSpPr>
        <p:spPr>
          <a:xfrm>
            <a:off x="617708"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3E6940-1DEB-4843-8025-7C7069E22F4D}"/>
              </a:ext>
            </a:extLst>
          </p:cNvPr>
          <p:cNvSpPr/>
          <p:nvPr/>
        </p:nvSpPr>
        <p:spPr>
          <a:xfrm>
            <a:off x="896551" y="6829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44B38C8-3D52-8443-BCE9-5673BE5E4A2D}"/>
              </a:ext>
            </a:extLst>
          </p:cNvPr>
          <p:cNvSpPr/>
          <p:nvPr/>
        </p:nvSpPr>
        <p:spPr>
          <a:xfrm>
            <a:off x="1175394" y="6829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A4097FA-8305-C749-A753-5D64272024D3}"/>
              </a:ext>
            </a:extLst>
          </p:cNvPr>
          <p:cNvSpPr/>
          <p:nvPr/>
        </p:nvSpPr>
        <p:spPr>
          <a:xfrm>
            <a:off x="1454237" y="6829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C6BCF23-BA95-0047-BDE4-4EF6FC69E7C7}"/>
              </a:ext>
            </a:extLst>
          </p:cNvPr>
          <p:cNvSpPr/>
          <p:nvPr/>
        </p:nvSpPr>
        <p:spPr>
          <a:xfrm>
            <a:off x="1733080" y="6829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6618CD0-2C0C-994E-89B8-2B16535ED0F2}"/>
              </a:ext>
            </a:extLst>
          </p:cNvPr>
          <p:cNvSpPr/>
          <p:nvPr/>
        </p:nvSpPr>
        <p:spPr>
          <a:xfrm>
            <a:off x="2015098" y="6829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D91E336-1179-A44E-B7DF-A768C1D3F5ED}"/>
              </a:ext>
            </a:extLst>
          </p:cNvPr>
          <p:cNvSpPr/>
          <p:nvPr/>
        </p:nvSpPr>
        <p:spPr>
          <a:xfrm>
            <a:off x="2292916"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5A38B54-A4FD-1A4B-BBE4-906C1B15B65D}"/>
              </a:ext>
            </a:extLst>
          </p:cNvPr>
          <p:cNvSpPr/>
          <p:nvPr/>
        </p:nvSpPr>
        <p:spPr>
          <a:xfrm>
            <a:off x="2570734"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A26ED80-71A8-354C-B1F9-32D05C60D022}"/>
              </a:ext>
            </a:extLst>
          </p:cNvPr>
          <p:cNvSpPr/>
          <p:nvPr/>
        </p:nvSpPr>
        <p:spPr>
          <a:xfrm>
            <a:off x="2851627" y="6829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4EB8CC-CD0F-CC43-A566-15A8818D754C}"/>
              </a:ext>
            </a:extLst>
          </p:cNvPr>
          <p:cNvSpPr/>
          <p:nvPr/>
        </p:nvSpPr>
        <p:spPr>
          <a:xfrm>
            <a:off x="3132520" y="6829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BA64AAA-1C5F-B549-9573-A418DACCA712}"/>
              </a:ext>
            </a:extLst>
          </p:cNvPr>
          <p:cNvSpPr/>
          <p:nvPr/>
        </p:nvSpPr>
        <p:spPr>
          <a:xfrm>
            <a:off x="3413413" y="6829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65EF00-75C9-9B40-81B3-6F4E53D29C1D}"/>
              </a:ext>
            </a:extLst>
          </p:cNvPr>
          <p:cNvSpPr/>
          <p:nvPr/>
        </p:nvSpPr>
        <p:spPr>
          <a:xfrm>
            <a:off x="3694306" y="6829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A96270-4D71-F84A-A9F7-39B809C2E543}"/>
              </a:ext>
            </a:extLst>
          </p:cNvPr>
          <p:cNvSpPr/>
          <p:nvPr/>
        </p:nvSpPr>
        <p:spPr>
          <a:xfrm>
            <a:off x="3975199" y="6829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7A25B3-15B5-9E4E-98F9-820BD0A373C5}"/>
              </a:ext>
            </a:extLst>
          </p:cNvPr>
          <p:cNvSpPr/>
          <p:nvPr/>
        </p:nvSpPr>
        <p:spPr>
          <a:xfrm>
            <a:off x="4252917"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C0C4A6B-4E07-FE47-B214-938B346B3B4B}"/>
              </a:ext>
            </a:extLst>
          </p:cNvPr>
          <p:cNvSpPr/>
          <p:nvPr/>
        </p:nvSpPr>
        <p:spPr>
          <a:xfrm>
            <a:off x="4512709"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85C050A-31F8-CD45-877D-AB742B3E676B}"/>
              </a:ext>
            </a:extLst>
          </p:cNvPr>
          <p:cNvSpPr/>
          <p:nvPr/>
        </p:nvSpPr>
        <p:spPr>
          <a:xfrm>
            <a:off x="39184"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3D6D2A7-0AE4-2742-A2A7-B83FEAD96E18}"/>
              </a:ext>
            </a:extLst>
          </p:cNvPr>
          <p:cNvSpPr/>
          <p:nvPr/>
        </p:nvSpPr>
        <p:spPr>
          <a:xfrm>
            <a:off x="321202"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1635FC-C679-8B4E-9741-7988106ADCAB}"/>
              </a:ext>
            </a:extLst>
          </p:cNvPr>
          <p:cNvSpPr/>
          <p:nvPr/>
        </p:nvSpPr>
        <p:spPr>
          <a:xfrm>
            <a:off x="600045"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A2EEA61-F341-944F-9FC6-5BD3B1AC6957}"/>
              </a:ext>
            </a:extLst>
          </p:cNvPr>
          <p:cNvSpPr/>
          <p:nvPr/>
        </p:nvSpPr>
        <p:spPr>
          <a:xfrm>
            <a:off x="878888"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9E4BA92-D01E-1A47-886C-7B09B0CA9408}"/>
              </a:ext>
            </a:extLst>
          </p:cNvPr>
          <p:cNvSpPr/>
          <p:nvPr/>
        </p:nvSpPr>
        <p:spPr>
          <a:xfrm>
            <a:off x="1157731"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D566C3D-AD3B-AE48-8356-9A8882D24B0B}"/>
              </a:ext>
            </a:extLst>
          </p:cNvPr>
          <p:cNvSpPr/>
          <p:nvPr/>
        </p:nvSpPr>
        <p:spPr>
          <a:xfrm>
            <a:off x="1436574"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6444B9F-FFEB-8242-BAC3-4562DF314EDB}"/>
              </a:ext>
            </a:extLst>
          </p:cNvPr>
          <p:cNvSpPr/>
          <p:nvPr/>
        </p:nvSpPr>
        <p:spPr>
          <a:xfrm>
            <a:off x="1715417"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E21889-3550-C640-97C1-97AAE6FCE8ED}"/>
              </a:ext>
            </a:extLst>
          </p:cNvPr>
          <p:cNvSpPr/>
          <p:nvPr/>
        </p:nvSpPr>
        <p:spPr>
          <a:xfrm>
            <a:off x="1997435"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6B32104-3EE7-B64B-93A7-79C3296EC76D}"/>
              </a:ext>
            </a:extLst>
          </p:cNvPr>
          <p:cNvSpPr/>
          <p:nvPr/>
        </p:nvSpPr>
        <p:spPr>
          <a:xfrm>
            <a:off x="2275253"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DE6B5A3-2442-1543-A7BB-F79958956EAB}"/>
              </a:ext>
            </a:extLst>
          </p:cNvPr>
          <p:cNvSpPr/>
          <p:nvPr/>
        </p:nvSpPr>
        <p:spPr>
          <a:xfrm>
            <a:off x="2553071"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12D3FC6-7F80-E94F-A64E-18F5F92CDB99}"/>
              </a:ext>
            </a:extLst>
          </p:cNvPr>
          <p:cNvSpPr/>
          <p:nvPr/>
        </p:nvSpPr>
        <p:spPr>
          <a:xfrm>
            <a:off x="2833964"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BC5FE5F-C426-C74B-BD31-8B33514937E0}"/>
              </a:ext>
            </a:extLst>
          </p:cNvPr>
          <p:cNvSpPr/>
          <p:nvPr/>
        </p:nvSpPr>
        <p:spPr>
          <a:xfrm>
            <a:off x="3114857"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B014E80-A3E6-BD43-BAD0-4EB6206D9498}"/>
              </a:ext>
            </a:extLst>
          </p:cNvPr>
          <p:cNvSpPr/>
          <p:nvPr/>
        </p:nvSpPr>
        <p:spPr>
          <a:xfrm>
            <a:off x="3395750"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A0573F8-2485-0149-B89F-35D6702F9494}"/>
              </a:ext>
            </a:extLst>
          </p:cNvPr>
          <p:cNvSpPr/>
          <p:nvPr/>
        </p:nvSpPr>
        <p:spPr>
          <a:xfrm>
            <a:off x="3676643"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6D3FFC9-139B-9D4B-87E3-93A453F5C68B}"/>
              </a:ext>
            </a:extLst>
          </p:cNvPr>
          <p:cNvSpPr/>
          <p:nvPr/>
        </p:nvSpPr>
        <p:spPr>
          <a:xfrm>
            <a:off x="3957536"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F63AD0D-C3B1-CC4D-A9DD-C9A8AA8704BB}"/>
              </a:ext>
            </a:extLst>
          </p:cNvPr>
          <p:cNvSpPr/>
          <p:nvPr/>
        </p:nvSpPr>
        <p:spPr>
          <a:xfrm>
            <a:off x="4235254"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8768E8F7-575B-0740-8F9E-7F6B7BCC5A2F}"/>
              </a:ext>
            </a:extLst>
          </p:cNvPr>
          <p:cNvSpPr txBox="1"/>
          <p:nvPr/>
        </p:nvSpPr>
        <p:spPr>
          <a:xfrm>
            <a:off x="961184" y="7770579"/>
            <a:ext cx="2823373" cy="461665"/>
          </a:xfrm>
          <a:prstGeom prst="rect">
            <a:avLst/>
          </a:prstGeom>
          <a:noFill/>
        </p:spPr>
        <p:txBody>
          <a:bodyPr wrap="square" rtlCol="0">
            <a:spAutoFit/>
          </a:bodyPr>
          <a:lstStyle/>
          <a:p>
            <a:pPr algn="ctr"/>
            <a:r>
              <a:rPr lang="en-US" sz="2400" b="1" dirty="0">
                <a:latin typeface="Century Gothic" panose="020B0502020202020204" pitchFamily="34" charset="0"/>
                <a:ea typeface="BabblingElizabeth Medium" panose="02000603000000000000" pitchFamily="2" charset="0"/>
              </a:rPr>
              <a:t>Contact Me</a:t>
            </a:r>
          </a:p>
        </p:txBody>
      </p:sp>
      <p:sp>
        <p:nvSpPr>
          <p:cNvPr id="79" name="TextBox 78">
            <a:extLst>
              <a:ext uri="{FF2B5EF4-FFF2-40B4-BE49-F238E27FC236}">
                <a16:creationId xmlns:a16="http://schemas.microsoft.com/office/drawing/2014/main" id="{C9C24468-76C1-7E4F-952E-3838B121C98B}"/>
              </a:ext>
            </a:extLst>
          </p:cNvPr>
          <p:cNvSpPr txBox="1"/>
          <p:nvPr/>
        </p:nvSpPr>
        <p:spPr>
          <a:xfrm>
            <a:off x="305517" y="8112711"/>
            <a:ext cx="4387283" cy="738664"/>
          </a:xfrm>
          <a:prstGeom prst="rect">
            <a:avLst/>
          </a:prstGeom>
          <a:noFill/>
        </p:spPr>
        <p:txBody>
          <a:bodyPr wrap="square" rtlCol="0">
            <a:spAutoFit/>
          </a:bodyPr>
          <a:lstStyle/>
          <a:p>
            <a:pPr algn="ctr"/>
            <a:r>
              <a:rPr lang="en-US" sz="1400" dirty="0">
                <a:latin typeface="Times New Roman" panose="02020603050405020304" pitchFamily="18" charset="0"/>
                <a:ea typeface="BabblingElizabeth Medium" panose="02000603000000000000" pitchFamily="2" charset="0"/>
                <a:cs typeface="Times New Roman" panose="02020603050405020304" pitchFamily="18" charset="0"/>
              </a:rPr>
              <a:t>I welcome and value parent involvement throughout the year. I would love to hear from you. Please contact me with any questions, comments, or concerns you may have.</a:t>
            </a:r>
          </a:p>
        </p:txBody>
      </p:sp>
      <p:sp>
        <p:nvSpPr>
          <p:cNvPr id="80" name="TextBox 79">
            <a:extLst>
              <a:ext uri="{FF2B5EF4-FFF2-40B4-BE49-F238E27FC236}">
                <a16:creationId xmlns:a16="http://schemas.microsoft.com/office/drawing/2014/main" id="{5F25D80A-95A0-524E-B4DA-0C762F393F35}"/>
              </a:ext>
            </a:extLst>
          </p:cNvPr>
          <p:cNvSpPr txBox="1"/>
          <p:nvPr/>
        </p:nvSpPr>
        <p:spPr>
          <a:xfrm>
            <a:off x="2265980" y="3597641"/>
            <a:ext cx="2882634" cy="3647835"/>
          </a:xfrm>
          <a:prstGeom prst="rect">
            <a:avLst/>
          </a:prstGeom>
          <a:noFill/>
        </p:spPr>
        <p:txBody>
          <a:bodyPr wrap="square" rtlCol="0">
            <a:spAutoFit/>
          </a:bodyPr>
          <a:lstStyle/>
          <a:p>
            <a:pPr algn="ctr"/>
            <a:r>
              <a:rPr lang="en-US" sz="1300" dirty="0">
                <a:latin typeface="Times New Roman" panose="02020603050405020304" pitchFamily="18" charset="0"/>
                <a:ea typeface="BabblingElizabeth Medium" panose="02000603000000000000" pitchFamily="2" charset="0"/>
                <a:cs typeface="Times New Roman" panose="02020603050405020304" pitchFamily="18" charset="0"/>
              </a:rPr>
              <a:t> </a:t>
            </a:r>
            <a:r>
              <a:rPr lang="en-US" sz="1400" dirty="0">
                <a:latin typeface="Times New Roman" panose="02020603050405020304" pitchFamily="18" charset="0"/>
                <a:ea typeface="BabblingElizabeth Medium" panose="02000603000000000000" pitchFamily="2" charset="0"/>
                <a:cs typeface="Times New Roman" panose="02020603050405020304" pitchFamily="18" charset="0"/>
              </a:rPr>
              <a:t>I am looking forward to having your child as a student, this year. Third grade is such a fun year with so many wonderful learning opportunities. My most important goal is create a safe and encouraging environment, where students believe they can be anything or anyone they want to be. Parents, you know your child better than anyone. Please help me achieve this goal by communicating with me and letting me know how I can support your child and your family. We will get through this year together. Please reach out to me with any questions or concerns.</a:t>
            </a:r>
          </a:p>
        </p:txBody>
      </p:sp>
      <p:sp>
        <p:nvSpPr>
          <p:cNvPr id="82" name="TextBox 81">
            <a:extLst>
              <a:ext uri="{FF2B5EF4-FFF2-40B4-BE49-F238E27FC236}">
                <a16:creationId xmlns:a16="http://schemas.microsoft.com/office/drawing/2014/main" id="{E788960B-5182-444F-9200-2ED70A3A6705}"/>
              </a:ext>
            </a:extLst>
          </p:cNvPr>
          <p:cNvSpPr txBox="1"/>
          <p:nvPr/>
        </p:nvSpPr>
        <p:spPr>
          <a:xfrm>
            <a:off x="2199354" y="3342701"/>
            <a:ext cx="3057906" cy="369332"/>
          </a:xfrm>
          <a:prstGeom prst="rect">
            <a:avLst/>
          </a:prstGeom>
          <a:noFill/>
        </p:spPr>
        <p:txBody>
          <a:bodyPr wrap="square" rtlCol="0">
            <a:spAutoFit/>
          </a:bodyPr>
          <a:lstStyle/>
          <a:p>
            <a:pPr algn="ctr"/>
            <a:r>
              <a:rPr lang="en-US" b="1" dirty="0">
                <a:latin typeface="Century Gothic" panose="020B0502020202020204" pitchFamily="34" charset="0"/>
                <a:ea typeface="BabblingElizabeth Medium" panose="02000603000000000000" pitchFamily="2" charset="0"/>
              </a:rPr>
              <a:t>Welcome to 3rd Grade!</a:t>
            </a:r>
          </a:p>
        </p:txBody>
      </p:sp>
      <p:sp>
        <p:nvSpPr>
          <p:cNvPr id="83" name="TextBox 82">
            <a:extLst>
              <a:ext uri="{FF2B5EF4-FFF2-40B4-BE49-F238E27FC236}">
                <a16:creationId xmlns:a16="http://schemas.microsoft.com/office/drawing/2014/main" id="{0BBF744F-C2AD-1A48-989C-7765899DA78E}"/>
              </a:ext>
            </a:extLst>
          </p:cNvPr>
          <p:cNvSpPr txBox="1"/>
          <p:nvPr/>
        </p:nvSpPr>
        <p:spPr>
          <a:xfrm>
            <a:off x="5148614" y="7679941"/>
            <a:ext cx="2436056" cy="400110"/>
          </a:xfrm>
          <a:prstGeom prst="rect">
            <a:avLst/>
          </a:prstGeom>
          <a:noFill/>
        </p:spPr>
        <p:txBody>
          <a:bodyPr wrap="square" rtlCol="0">
            <a:spAutoFit/>
          </a:bodyPr>
          <a:lstStyle/>
          <a:p>
            <a:pPr algn="ctr"/>
            <a:r>
              <a:rPr lang="en-US" sz="2000" b="1" dirty="0">
                <a:latin typeface="Century Gothic" panose="020B0502020202020204" pitchFamily="34" charset="0"/>
                <a:ea typeface="BabblingElizabeth Medium" panose="02000603000000000000" pitchFamily="2" charset="0"/>
              </a:rPr>
              <a:t>My Favorites</a:t>
            </a:r>
          </a:p>
        </p:txBody>
      </p:sp>
      <p:pic>
        <p:nvPicPr>
          <p:cNvPr id="86" name="Graphic 85" descr="OpenEnvelope">
            <a:extLst>
              <a:ext uri="{FF2B5EF4-FFF2-40B4-BE49-F238E27FC236}">
                <a16:creationId xmlns:a16="http://schemas.microsoft.com/office/drawing/2014/main" id="{71CF96DC-FAD5-7A4E-88E6-3EBFCBD0BF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124" y="9090804"/>
            <a:ext cx="349381" cy="349381"/>
          </a:xfrm>
          <a:prstGeom prst="rect">
            <a:avLst/>
          </a:prstGeom>
        </p:spPr>
      </p:pic>
      <p:sp>
        <p:nvSpPr>
          <p:cNvPr id="87" name="TextBox 86">
            <a:extLst>
              <a:ext uri="{FF2B5EF4-FFF2-40B4-BE49-F238E27FC236}">
                <a16:creationId xmlns:a16="http://schemas.microsoft.com/office/drawing/2014/main" id="{D8EBDF64-B7FF-7E40-99A6-AC187AF298E0}"/>
              </a:ext>
            </a:extLst>
          </p:cNvPr>
          <p:cNvSpPr txBox="1"/>
          <p:nvPr/>
        </p:nvSpPr>
        <p:spPr>
          <a:xfrm>
            <a:off x="643601" y="9137736"/>
            <a:ext cx="2221596" cy="292388"/>
          </a:xfrm>
          <a:prstGeom prst="rect">
            <a:avLst/>
          </a:prstGeom>
          <a:noFill/>
        </p:spPr>
        <p:txBody>
          <a:bodyPr wrap="square" rtlCol="0">
            <a:spAutoFit/>
          </a:bodyPr>
          <a:lstStyle/>
          <a:p>
            <a:pPr algn="ctr"/>
            <a:r>
              <a:rPr lang="en-US" sz="1300" b="1" dirty="0">
                <a:latin typeface="Century Gothic" panose="020B0502020202020204" pitchFamily="34" charset="0"/>
              </a:rPr>
              <a:t>Kathryn.Hayden@slps.org</a:t>
            </a:r>
          </a:p>
        </p:txBody>
      </p:sp>
      <p:pic>
        <p:nvPicPr>
          <p:cNvPr id="92" name="Graphic 91" descr="Receiver">
            <a:extLst>
              <a:ext uri="{FF2B5EF4-FFF2-40B4-BE49-F238E27FC236}">
                <a16:creationId xmlns:a16="http://schemas.microsoft.com/office/drawing/2014/main" id="{23B8F471-BDFF-0D48-9D33-6B29322002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638" y="8796624"/>
            <a:ext cx="227926" cy="365086"/>
          </a:xfrm>
          <a:prstGeom prst="rect">
            <a:avLst/>
          </a:prstGeom>
        </p:spPr>
      </p:pic>
      <p:pic>
        <p:nvPicPr>
          <p:cNvPr id="94" name="Graphic 93" descr="Chat">
            <a:extLst>
              <a:ext uri="{FF2B5EF4-FFF2-40B4-BE49-F238E27FC236}">
                <a16:creationId xmlns:a16="http://schemas.microsoft.com/office/drawing/2014/main" id="{88395FF6-1C11-8C46-BF60-56E4683ADE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7873" y="8997969"/>
            <a:ext cx="663933" cy="447538"/>
          </a:xfrm>
          <a:prstGeom prst="rect">
            <a:avLst/>
          </a:prstGeom>
        </p:spPr>
      </p:pic>
      <p:sp>
        <p:nvSpPr>
          <p:cNvPr id="110" name="TextBox 109">
            <a:extLst>
              <a:ext uri="{FF2B5EF4-FFF2-40B4-BE49-F238E27FC236}">
                <a16:creationId xmlns:a16="http://schemas.microsoft.com/office/drawing/2014/main" id="{DEDB398D-7294-B749-96C5-F74872BCF589}"/>
              </a:ext>
            </a:extLst>
          </p:cNvPr>
          <p:cNvSpPr txBox="1"/>
          <p:nvPr/>
        </p:nvSpPr>
        <p:spPr>
          <a:xfrm>
            <a:off x="5946542" y="3192849"/>
            <a:ext cx="1284444" cy="707886"/>
          </a:xfrm>
          <a:prstGeom prst="rect">
            <a:avLst/>
          </a:prstGeom>
          <a:noFill/>
        </p:spPr>
        <p:txBody>
          <a:bodyPr wrap="square" rtlCol="0">
            <a:spAutoFit/>
          </a:bodyPr>
          <a:lstStyle/>
          <a:p>
            <a:pPr algn="ctr"/>
            <a:r>
              <a:rPr lang="en-US" sz="2000" b="1" dirty="0">
                <a:latin typeface="Century Gothic" panose="020B0502020202020204" pitchFamily="34" charset="0"/>
                <a:ea typeface="BabblingElizabeth Medium" panose="02000603000000000000" pitchFamily="2" charset="0"/>
              </a:rPr>
              <a:t>About Me</a:t>
            </a:r>
          </a:p>
        </p:txBody>
      </p:sp>
      <p:sp>
        <p:nvSpPr>
          <p:cNvPr id="120" name="TextBox 119">
            <a:extLst>
              <a:ext uri="{FF2B5EF4-FFF2-40B4-BE49-F238E27FC236}">
                <a16:creationId xmlns:a16="http://schemas.microsoft.com/office/drawing/2014/main" id="{E4AB4184-DE06-1141-9C76-843F258A1B4A}"/>
              </a:ext>
            </a:extLst>
          </p:cNvPr>
          <p:cNvSpPr txBox="1"/>
          <p:nvPr/>
        </p:nvSpPr>
        <p:spPr>
          <a:xfrm>
            <a:off x="5452724" y="3752392"/>
            <a:ext cx="2127947" cy="3046988"/>
          </a:xfrm>
          <a:prstGeom prst="rect">
            <a:avLst/>
          </a:prstGeom>
          <a:noFill/>
        </p:spPr>
        <p:txBody>
          <a:bodyPr wrap="square" rtlCol="0">
            <a:spAutoFit/>
          </a:bodyPr>
          <a:lstStyle/>
          <a:p>
            <a:pPr algn="ctr"/>
            <a:r>
              <a:rPr lang="en-US" sz="1400" dirty="0">
                <a:latin typeface="Times New Roman" panose="02020603050405020304" pitchFamily="18" charset="0"/>
                <a:ea typeface="BabblingElizabeth Medium" panose="02000603000000000000" pitchFamily="2" charset="0"/>
                <a:cs typeface="Times New Roman" panose="02020603050405020304" pitchFamily="18" charset="0"/>
              </a:rPr>
              <a:t>Hello! I am Mrs. Hall and I am your child’s 3rd grade teacher. I have a Bachelor’s Degree in</a:t>
            </a:r>
          </a:p>
          <a:p>
            <a:pPr algn="ctr"/>
            <a:r>
              <a:rPr lang="en-US" sz="1400" dirty="0">
                <a:latin typeface="Times New Roman" panose="02020603050405020304" pitchFamily="18" charset="0"/>
                <a:ea typeface="BabblingElizabeth Medium" panose="02000603000000000000" pitchFamily="2" charset="0"/>
                <a:cs typeface="Times New Roman" panose="02020603050405020304" pitchFamily="18" charset="0"/>
              </a:rPr>
              <a:t>Elementary Education and a minor in English from Webster University. This is my sixth year at Gateway. I am currently a student pursuing a Master’s Degree in School Counseling.</a:t>
            </a:r>
          </a:p>
          <a:p>
            <a:pPr algn="ctr"/>
            <a:r>
              <a:rPr lang="en-US" sz="1200" dirty="0">
                <a:latin typeface="Times New Roman" panose="02020603050405020304" pitchFamily="18" charset="0"/>
                <a:ea typeface="BabblingElizabeth Medium" panose="02000603000000000000" pitchFamily="2" charset="0"/>
                <a:cs typeface="Times New Roman" panose="02020603050405020304" pitchFamily="18" charset="0"/>
              </a:rPr>
              <a:t> </a:t>
            </a:r>
          </a:p>
          <a:p>
            <a:pPr algn="ctr"/>
            <a:r>
              <a:rPr lang="en-US" sz="1200" dirty="0">
                <a:latin typeface="Times New Roman" panose="02020603050405020304" pitchFamily="18" charset="0"/>
                <a:ea typeface="BabblingElizabeth Medium" panose="02000603000000000000" pitchFamily="2" charset="0"/>
                <a:cs typeface="Times New Roman" panose="02020603050405020304" pitchFamily="18" charset="0"/>
              </a:rPr>
              <a:t> </a:t>
            </a:r>
          </a:p>
        </p:txBody>
      </p:sp>
      <p:sp>
        <p:nvSpPr>
          <p:cNvPr id="121" name="Oval 120">
            <a:extLst>
              <a:ext uri="{FF2B5EF4-FFF2-40B4-BE49-F238E27FC236}">
                <a16:creationId xmlns:a16="http://schemas.microsoft.com/office/drawing/2014/main" id="{203B02B7-B9B5-C146-AFB0-8852C2422B0F}"/>
              </a:ext>
            </a:extLst>
          </p:cNvPr>
          <p:cNvSpPr/>
          <p:nvPr/>
        </p:nvSpPr>
        <p:spPr>
          <a:xfrm>
            <a:off x="5554360" y="6357538"/>
            <a:ext cx="252840" cy="2663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585480A-0A98-214C-A57A-D92E2E29089D}"/>
              </a:ext>
            </a:extLst>
          </p:cNvPr>
          <p:cNvSpPr/>
          <p:nvPr/>
        </p:nvSpPr>
        <p:spPr>
          <a:xfrm>
            <a:off x="6180003" y="6421160"/>
            <a:ext cx="281006" cy="240859"/>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EDB0E9BE-99E8-D240-9CDB-32E66A92ECCD}"/>
              </a:ext>
            </a:extLst>
          </p:cNvPr>
          <p:cNvSpPr/>
          <p:nvPr/>
        </p:nvSpPr>
        <p:spPr>
          <a:xfrm>
            <a:off x="5854700" y="6639173"/>
            <a:ext cx="257674" cy="254919"/>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EF168E6-4738-904D-8096-24DF710DA255}"/>
              </a:ext>
            </a:extLst>
          </p:cNvPr>
          <p:cNvSpPr/>
          <p:nvPr/>
        </p:nvSpPr>
        <p:spPr>
          <a:xfrm>
            <a:off x="6922220" y="6767137"/>
            <a:ext cx="272431" cy="23465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16A5C9E-05FC-FB4D-8BB2-EF8792B505F4}"/>
              </a:ext>
            </a:extLst>
          </p:cNvPr>
          <p:cNvSpPr/>
          <p:nvPr/>
        </p:nvSpPr>
        <p:spPr>
          <a:xfrm>
            <a:off x="6516697" y="6629563"/>
            <a:ext cx="293098" cy="233488"/>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CB11BA8-3778-4342-B1C5-C08700B0B17B}"/>
              </a:ext>
            </a:extLst>
          </p:cNvPr>
          <p:cNvSpPr/>
          <p:nvPr/>
        </p:nvSpPr>
        <p:spPr>
          <a:xfrm>
            <a:off x="7017927" y="6438025"/>
            <a:ext cx="264451" cy="235978"/>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8D0275C2-89CD-E544-8DEC-487108175B97}"/>
              </a:ext>
            </a:extLst>
          </p:cNvPr>
          <p:cNvSpPr txBox="1"/>
          <p:nvPr/>
        </p:nvSpPr>
        <p:spPr>
          <a:xfrm>
            <a:off x="5052724" y="7989171"/>
            <a:ext cx="854916"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Food</a:t>
            </a:r>
            <a:r>
              <a:rPr lang="en-US" sz="1300" dirty="0">
                <a:latin typeface="Century Gothic" panose="020B0502020202020204" pitchFamily="34" charset="0"/>
                <a:ea typeface="BabblingHllyJlly Medium" panose="02000603000000000000" pitchFamily="2" charset="0"/>
              </a:rPr>
              <a:t>:</a:t>
            </a:r>
          </a:p>
        </p:txBody>
      </p:sp>
      <p:sp>
        <p:nvSpPr>
          <p:cNvPr id="128" name="TextBox 127">
            <a:extLst>
              <a:ext uri="{FF2B5EF4-FFF2-40B4-BE49-F238E27FC236}">
                <a16:creationId xmlns:a16="http://schemas.microsoft.com/office/drawing/2014/main" id="{23C5A9F2-DA78-1341-8F2A-518CD9A2B496}"/>
              </a:ext>
            </a:extLst>
          </p:cNvPr>
          <p:cNvSpPr txBox="1"/>
          <p:nvPr/>
        </p:nvSpPr>
        <p:spPr>
          <a:xfrm>
            <a:off x="5027632" y="8213049"/>
            <a:ext cx="1559137" cy="323165"/>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Drink</a:t>
            </a:r>
            <a:r>
              <a:rPr lang="en-US" sz="1500" dirty="0">
                <a:latin typeface="Century Gothic" panose="020B0502020202020204" pitchFamily="34" charset="0"/>
                <a:ea typeface="BabblingHllyJlly Medium" panose="02000603000000000000" pitchFamily="2" charset="0"/>
              </a:rPr>
              <a:t>: </a:t>
            </a:r>
            <a:r>
              <a:rPr lang="en-US" sz="1300" dirty="0">
                <a:latin typeface="Century Gothic" panose="020B0502020202020204" pitchFamily="34" charset="0"/>
                <a:ea typeface="BabblingHllyJlly Medium" panose="02000603000000000000" pitchFamily="2" charset="0"/>
              </a:rPr>
              <a:t>Water</a:t>
            </a:r>
            <a:r>
              <a:rPr lang="en-US" sz="1500" dirty="0">
                <a:latin typeface="Century Gothic" panose="020B0502020202020204" pitchFamily="34" charset="0"/>
                <a:ea typeface="BabblingHllyJlly Medium" panose="02000603000000000000" pitchFamily="2" charset="0"/>
              </a:rPr>
              <a:t> </a:t>
            </a:r>
          </a:p>
        </p:txBody>
      </p:sp>
      <p:sp>
        <p:nvSpPr>
          <p:cNvPr id="129" name="TextBox 128">
            <a:extLst>
              <a:ext uri="{FF2B5EF4-FFF2-40B4-BE49-F238E27FC236}">
                <a16:creationId xmlns:a16="http://schemas.microsoft.com/office/drawing/2014/main" id="{658C361E-7C8F-BB45-BAA1-121882997B4A}"/>
              </a:ext>
            </a:extLst>
          </p:cNvPr>
          <p:cNvSpPr txBox="1"/>
          <p:nvPr/>
        </p:nvSpPr>
        <p:spPr>
          <a:xfrm>
            <a:off x="4736630" y="8494608"/>
            <a:ext cx="2281297"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Candy</a:t>
            </a:r>
            <a:r>
              <a:rPr lang="en-US" sz="1300" dirty="0">
                <a:latin typeface="Century Gothic" panose="020B0502020202020204" pitchFamily="34" charset="0"/>
                <a:ea typeface="BabblingHllyJlly Medium" panose="02000603000000000000" pitchFamily="2" charset="0"/>
              </a:rPr>
              <a:t>: Kit-Kat</a:t>
            </a:r>
          </a:p>
        </p:txBody>
      </p:sp>
      <p:sp>
        <p:nvSpPr>
          <p:cNvPr id="130" name="TextBox 129">
            <a:extLst>
              <a:ext uri="{FF2B5EF4-FFF2-40B4-BE49-F238E27FC236}">
                <a16:creationId xmlns:a16="http://schemas.microsoft.com/office/drawing/2014/main" id="{CC4B63E1-4512-204A-9AF3-A3CC01FAEA39}"/>
              </a:ext>
            </a:extLst>
          </p:cNvPr>
          <p:cNvSpPr txBox="1"/>
          <p:nvPr/>
        </p:nvSpPr>
        <p:spPr>
          <a:xfrm>
            <a:off x="5018226" y="8765848"/>
            <a:ext cx="2512745"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Hobby</a:t>
            </a:r>
            <a:r>
              <a:rPr lang="en-US" sz="1300" dirty="0">
                <a:latin typeface="Century Gothic" panose="020B0502020202020204" pitchFamily="34" charset="0"/>
                <a:ea typeface="BabblingHllyJlly Medium" panose="02000603000000000000" pitchFamily="2" charset="0"/>
              </a:rPr>
              <a:t>: Anything Outdoors</a:t>
            </a:r>
          </a:p>
        </p:txBody>
      </p:sp>
      <p:sp>
        <p:nvSpPr>
          <p:cNvPr id="131" name="TextBox 130">
            <a:extLst>
              <a:ext uri="{FF2B5EF4-FFF2-40B4-BE49-F238E27FC236}">
                <a16:creationId xmlns:a16="http://schemas.microsoft.com/office/drawing/2014/main" id="{A5480DA9-4E58-474F-9C28-383949274956}"/>
              </a:ext>
            </a:extLst>
          </p:cNvPr>
          <p:cNvSpPr txBox="1"/>
          <p:nvPr/>
        </p:nvSpPr>
        <p:spPr>
          <a:xfrm>
            <a:off x="5050255" y="9010297"/>
            <a:ext cx="2344246"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Book</a:t>
            </a:r>
            <a:r>
              <a:rPr lang="en-US" sz="1300" dirty="0">
                <a:latin typeface="Century Gothic" panose="020B0502020202020204" pitchFamily="34" charset="0"/>
                <a:ea typeface="BabblingHllyJlly Medium" panose="02000603000000000000" pitchFamily="2" charset="0"/>
              </a:rPr>
              <a:t>: “Hair Love”</a:t>
            </a:r>
          </a:p>
        </p:txBody>
      </p:sp>
      <p:sp>
        <p:nvSpPr>
          <p:cNvPr id="132" name="TextBox 131">
            <a:extLst>
              <a:ext uri="{FF2B5EF4-FFF2-40B4-BE49-F238E27FC236}">
                <a16:creationId xmlns:a16="http://schemas.microsoft.com/office/drawing/2014/main" id="{860990AC-8EFA-3143-AB27-EA483239655B}"/>
              </a:ext>
            </a:extLst>
          </p:cNvPr>
          <p:cNvSpPr txBox="1"/>
          <p:nvPr/>
        </p:nvSpPr>
        <p:spPr>
          <a:xfrm>
            <a:off x="5183899" y="9351228"/>
            <a:ext cx="1086735"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Subject</a:t>
            </a:r>
            <a:r>
              <a:rPr lang="en-US" sz="1300" dirty="0">
                <a:latin typeface="Century Gothic" panose="020B0502020202020204" pitchFamily="34" charset="0"/>
                <a:ea typeface="BabblingHllyJlly Medium" panose="02000603000000000000" pitchFamily="2" charset="0"/>
              </a:rPr>
              <a:t>:</a:t>
            </a:r>
          </a:p>
        </p:txBody>
      </p:sp>
      <p:sp>
        <p:nvSpPr>
          <p:cNvPr id="139" name="TextBox 138">
            <a:extLst>
              <a:ext uri="{FF2B5EF4-FFF2-40B4-BE49-F238E27FC236}">
                <a16:creationId xmlns:a16="http://schemas.microsoft.com/office/drawing/2014/main" id="{E110E006-3E36-7746-B153-13C75C6A46A0}"/>
              </a:ext>
            </a:extLst>
          </p:cNvPr>
          <p:cNvSpPr txBox="1"/>
          <p:nvPr/>
        </p:nvSpPr>
        <p:spPr>
          <a:xfrm>
            <a:off x="5752383" y="9353827"/>
            <a:ext cx="1373574" cy="292388"/>
          </a:xfrm>
          <a:prstGeom prst="rect">
            <a:avLst/>
          </a:prstGeom>
          <a:noFill/>
        </p:spPr>
        <p:txBody>
          <a:bodyPr wrap="square" rtlCol="0">
            <a:spAutoFit/>
          </a:bodyPr>
          <a:lstStyle/>
          <a:p>
            <a:pPr algn="ctr"/>
            <a:r>
              <a:rPr lang="en-US" sz="1300" dirty="0">
                <a:latin typeface="Century Gothic" panose="020B0502020202020204" pitchFamily="34" charset="0"/>
                <a:ea typeface="AGSorryNotSorry Medium" panose="02000603000000000000" pitchFamily="2" charset="0"/>
              </a:rPr>
              <a:t>Science</a:t>
            </a:r>
          </a:p>
        </p:txBody>
      </p:sp>
      <p:pic>
        <p:nvPicPr>
          <p:cNvPr id="141" name="Picture 140">
            <a:extLst>
              <a:ext uri="{FF2B5EF4-FFF2-40B4-BE49-F238E27FC236}">
                <a16:creationId xmlns:a16="http://schemas.microsoft.com/office/drawing/2014/main" id="{86C31969-0AA9-7B4C-8FA0-A361A7E0DBD6}"/>
              </a:ext>
            </a:extLst>
          </p:cNvPr>
          <p:cNvPicPr>
            <a:picLocks noChangeAspect="1"/>
          </p:cNvPicPr>
          <p:nvPr/>
        </p:nvPicPr>
        <p:blipFill>
          <a:blip r:embed="rId9"/>
          <a:stretch>
            <a:fillRect/>
          </a:stretch>
        </p:blipFill>
        <p:spPr>
          <a:xfrm rot="348589">
            <a:off x="6945989" y="8080071"/>
            <a:ext cx="739340" cy="507128"/>
          </a:xfrm>
          <a:prstGeom prst="rect">
            <a:avLst/>
          </a:prstGeom>
          <a:effectLst>
            <a:outerShdw blurRad="50800" dist="38100" dir="2700000" algn="tl" rotWithShape="0">
              <a:prstClr val="black">
                <a:alpha val="40000"/>
              </a:prstClr>
            </a:outerShdw>
          </a:effectLst>
        </p:spPr>
      </p:pic>
      <p:pic>
        <p:nvPicPr>
          <p:cNvPr id="143" name="Picture 142">
            <a:extLst>
              <a:ext uri="{FF2B5EF4-FFF2-40B4-BE49-F238E27FC236}">
                <a16:creationId xmlns:a16="http://schemas.microsoft.com/office/drawing/2014/main" id="{B801C756-93CA-2E47-9AC0-3EE6F8E9FF93}"/>
              </a:ext>
            </a:extLst>
          </p:cNvPr>
          <p:cNvPicPr>
            <a:picLocks noChangeAspect="1"/>
          </p:cNvPicPr>
          <p:nvPr/>
        </p:nvPicPr>
        <p:blipFill>
          <a:blip r:embed="rId10"/>
          <a:stretch>
            <a:fillRect/>
          </a:stretch>
        </p:blipFill>
        <p:spPr>
          <a:xfrm>
            <a:off x="7128864" y="9353827"/>
            <a:ext cx="648892" cy="667431"/>
          </a:xfrm>
          <a:prstGeom prst="rect">
            <a:avLst/>
          </a:prstGeom>
        </p:spPr>
      </p:pic>
      <p:sp>
        <p:nvSpPr>
          <p:cNvPr id="3" name="TextBox 2"/>
          <p:cNvSpPr txBox="1"/>
          <p:nvPr/>
        </p:nvSpPr>
        <p:spPr>
          <a:xfrm>
            <a:off x="603415" y="8851375"/>
            <a:ext cx="1803699" cy="323165"/>
          </a:xfrm>
          <a:prstGeom prst="rect">
            <a:avLst/>
          </a:prstGeom>
          <a:noFill/>
        </p:spPr>
        <p:txBody>
          <a:bodyPr wrap="none" rtlCol="0">
            <a:spAutoFit/>
          </a:bodyPr>
          <a:lstStyle/>
          <a:p>
            <a:r>
              <a:rPr lang="en-US" sz="1500" dirty="0"/>
              <a:t>*314-441-6546 (cell)</a:t>
            </a:r>
          </a:p>
        </p:txBody>
      </p:sp>
      <p:sp>
        <p:nvSpPr>
          <p:cNvPr id="5" name="TextBox 4"/>
          <p:cNvSpPr txBox="1"/>
          <p:nvPr/>
        </p:nvSpPr>
        <p:spPr>
          <a:xfrm>
            <a:off x="3603545" y="8906138"/>
            <a:ext cx="1048387" cy="646331"/>
          </a:xfrm>
          <a:prstGeom prst="rect">
            <a:avLst/>
          </a:prstGeom>
          <a:noFill/>
        </p:spPr>
        <p:txBody>
          <a:bodyPr wrap="square" rtlCol="0">
            <a:spAutoFit/>
          </a:bodyPr>
          <a:lstStyle/>
          <a:p>
            <a:r>
              <a:rPr lang="en-US" dirty="0"/>
              <a:t>Class DOJO</a:t>
            </a:r>
          </a:p>
        </p:txBody>
      </p:sp>
      <p:sp>
        <p:nvSpPr>
          <p:cNvPr id="6" name="TextBox 5"/>
          <p:cNvSpPr txBox="1"/>
          <p:nvPr/>
        </p:nvSpPr>
        <p:spPr>
          <a:xfrm>
            <a:off x="5699588" y="7960593"/>
            <a:ext cx="768585" cy="323165"/>
          </a:xfrm>
          <a:prstGeom prst="rect">
            <a:avLst/>
          </a:prstGeom>
          <a:noFill/>
        </p:spPr>
        <p:txBody>
          <a:bodyPr wrap="square" rtlCol="0">
            <a:spAutoFit/>
          </a:bodyPr>
          <a:lstStyle/>
          <a:p>
            <a:r>
              <a:rPr lang="en-US" sz="1300" dirty="0">
                <a:latin typeface="Century Gothic" panose="020B0502020202020204" pitchFamily="34" charset="0"/>
              </a:rPr>
              <a:t>Tacos</a:t>
            </a:r>
            <a:r>
              <a:rPr lang="en-US" sz="1500" dirty="0">
                <a:latin typeface="Century Gothic" panose="020B0502020202020204" pitchFamily="34" charset="0"/>
              </a:rPr>
              <a:t> </a:t>
            </a:r>
          </a:p>
        </p:txBody>
      </p:sp>
      <p:pic>
        <p:nvPicPr>
          <p:cNvPr id="7" name="Picture 6" descr="A person with braided hair smiling&#10;&#10;Description automatically generated">
            <a:extLst>
              <a:ext uri="{FF2B5EF4-FFF2-40B4-BE49-F238E27FC236}">
                <a16:creationId xmlns:a16="http://schemas.microsoft.com/office/drawing/2014/main" id="{5BFCEE5D-32D7-1AF4-66CF-142DE7AE0E6B}"/>
              </a:ext>
            </a:extLst>
          </p:cNvPr>
          <p:cNvPicPr>
            <a:picLocks noChangeAspect="1"/>
          </p:cNvPicPr>
          <p:nvPr/>
        </p:nvPicPr>
        <p:blipFill>
          <a:blip r:embed="rId11"/>
          <a:stretch>
            <a:fillRect/>
          </a:stretch>
        </p:blipFill>
        <p:spPr>
          <a:xfrm>
            <a:off x="122167" y="3223271"/>
            <a:ext cx="1955000" cy="1944311"/>
          </a:xfrm>
          <a:prstGeom prst="ellipse">
            <a:avLst/>
          </a:prstGeom>
        </p:spPr>
      </p:pic>
    </p:spTree>
    <p:extLst>
      <p:ext uri="{BB962C8B-B14F-4D97-AF65-F5344CB8AC3E}">
        <p14:creationId xmlns:p14="http://schemas.microsoft.com/office/powerpoint/2010/main" val="1372820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6762</TotalTime>
  <Words>249</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Nannini</dc:creator>
  <cp:lastModifiedBy>Hayden, Kathryn R.</cp:lastModifiedBy>
  <cp:revision>42</cp:revision>
  <cp:lastPrinted>2020-08-25T22:39:40Z</cp:lastPrinted>
  <dcterms:created xsi:type="dcterms:W3CDTF">2018-06-12T12:59:19Z</dcterms:created>
  <dcterms:modified xsi:type="dcterms:W3CDTF">2024-08-14T15:20:29Z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42f8b2-88d4-454a-ae0a-d915e44763d2_Enabled">
    <vt:lpwstr>true</vt:lpwstr>
  </property>
  <property fmtid="{D5CDD505-2E9C-101B-9397-08002B2CF9AE}" pid="3" name="MSIP_Label_f442f8b2-88d4-454a-ae0a-d915e44763d2_SetDate">
    <vt:lpwstr>2023-08-10T00:08:16Z</vt:lpwstr>
  </property>
  <property fmtid="{D5CDD505-2E9C-101B-9397-08002B2CF9AE}" pid="4" name="MSIP_Label_f442f8b2-88d4-454a-ae0a-d915e44763d2_Method">
    <vt:lpwstr>Standard</vt:lpwstr>
  </property>
  <property fmtid="{D5CDD505-2E9C-101B-9397-08002B2CF9AE}" pid="5" name="MSIP_Label_f442f8b2-88d4-454a-ae0a-d915e44763d2_Name">
    <vt:lpwstr>defa4170-0d19-0005-0003-bc88714345d2</vt:lpwstr>
  </property>
  <property fmtid="{D5CDD505-2E9C-101B-9397-08002B2CF9AE}" pid="6" name="MSIP_Label_f442f8b2-88d4-454a-ae0a-d915e44763d2_SiteId">
    <vt:lpwstr>08e33d6b-a654-486a-80e3-20b190ae22d7</vt:lpwstr>
  </property>
  <property fmtid="{D5CDD505-2E9C-101B-9397-08002B2CF9AE}" pid="7" name="MSIP_Label_f442f8b2-88d4-454a-ae0a-d915e44763d2_ActionId">
    <vt:lpwstr>15fcb8cf-387d-4c30-8fd2-747146caed95</vt:lpwstr>
  </property>
  <property fmtid="{D5CDD505-2E9C-101B-9397-08002B2CF9AE}" pid="8" name="MSIP_Label_f442f8b2-88d4-454a-ae0a-d915e44763d2_ContentBits">
    <vt:lpwstr>0</vt:lpwstr>
  </property>
</Properties>
</file>